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53341478"/>
              </p:ext>
            </p:extLst>
          </p:nvPr>
        </p:nvGraphicFramePr>
        <p:xfrm>
          <a:off x="344489" y="2511207"/>
          <a:ext cx="4608512" cy="2006918"/>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158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07 маусым</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7993" y="125303"/>
            <a:ext cx="4820112"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08 маусымға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07 </a:t>
            </a:r>
            <a:r>
              <a:rPr lang="ru-RU" altLang="ru-RU" sz="1200" b="1" dirty="0" err="1" smtClean="0">
                <a:solidFill>
                  <a:srgbClr val="000000"/>
                </a:solidFill>
                <a:latin typeface="Times New Roman" pitchFamily="18" charset="0"/>
                <a:cs typeface="Times New Roman"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kk-KZ" sz="1200" kern="1400" dirty="0" smtClean="0">
                <a:solidFill>
                  <a:srgbClr val="000000"/>
                </a:solidFill>
                <a:latin typeface="Times New Roman" pitchFamily="18" charset="0"/>
                <a:ea typeface="Times New Roman" panose="02020603050405020304" pitchFamily="18" charset="0"/>
                <a:cs typeface="Times New Roman" pitchFamily="18" charset="0"/>
                <a:sym typeface="+mn-ea"/>
              </a:rPr>
              <a:t>Көшпелі б</a:t>
            </a:r>
            <a:r>
              <a:rPr lang="kk-KZ" sz="1200" kern="1400" dirty="0" smtClean="0">
                <a:solidFill>
                  <a:srgbClr val="000000"/>
                </a:solidFill>
                <a:latin typeface="Times New Roman" panose="02020603050405020304" pitchFamily="18" charset="0"/>
                <a:ea typeface="Times New Roman" panose="02020603050405020304" pitchFamily="18" charset="0"/>
              </a:rPr>
              <a:t>ұлтты, кей уақыттарда жаңбыр, найзағай, </a:t>
            </a:r>
            <a:r>
              <a:rPr lang="kk-KZ" sz="1200" kern="1400" dirty="0" smtClean="0">
                <a:solidFill>
                  <a:srgbClr val="000000"/>
                </a:solidFill>
                <a:latin typeface="Times New Roman" panose="02020603050405020304" pitchFamily="18" charset="0"/>
                <a:ea typeface="Times New Roman" panose="02020603050405020304" pitchFamily="18" charset="0"/>
              </a:rPr>
              <a:t>бұршақ, дауыл </a:t>
            </a:r>
            <a:r>
              <a:rPr lang="kk-KZ" sz="1200" kern="1400" dirty="0" smtClean="0">
                <a:solidFill>
                  <a:srgbClr val="000000"/>
                </a:solidFill>
                <a:latin typeface="Times New Roman" panose="02020603050405020304" pitchFamily="18" charset="0"/>
                <a:ea typeface="Times New Roman" panose="02020603050405020304" pitchFamily="18" charset="0"/>
              </a:rPr>
              <a:t>болады.</a:t>
            </a:r>
            <a:r>
              <a:rPr lang="kk-KZ" sz="1200" dirty="0" smtClean="0">
                <a:latin typeface="Times New Roman" panose="02020603050405020304" pitchFamily="18" charset="0"/>
                <a:cs typeface="Times New Roman" panose="02020603050405020304" pitchFamily="18" charset="0"/>
                <a:sym typeface="+mn-ea"/>
              </a:rPr>
              <a:t>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Оңтүстік-шығыстан соғатын жел солтүстік-батысқа ауысады, күші </a:t>
            </a:r>
            <a:r>
              <a:rPr lang="kk-KZ" sz="1200" kern="1400" dirty="0" smtClean="0">
                <a:solidFill>
                  <a:srgbClr val="000000"/>
                </a:solidFill>
                <a:latin typeface="Times New Roman" panose="02020603050405020304" pitchFamily="18" charset="0"/>
                <a:ea typeface="Times New Roman" panose="02020603050405020304" pitchFamily="18" charset="0"/>
              </a:rPr>
              <a:t>9-14 </a:t>
            </a:r>
            <a:r>
              <a:rPr lang="kk-KZ" sz="1200" kern="1400" dirty="0" smtClean="0">
                <a:solidFill>
                  <a:srgbClr val="000000"/>
                </a:solidFill>
                <a:latin typeface="Times New Roman" panose="02020603050405020304" pitchFamily="18" charset="0"/>
                <a:ea typeface="Times New Roman" panose="02020603050405020304" pitchFamily="18" charset="0"/>
              </a:rPr>
              <a:t>м/с. Ауа </a:t>
            </a:r>
            <a:r>
              <a:rPr lang="kk-KZ" sz="1200" kern="1400" dirty="0">
                <a:solidFill>
                  <a:srgbClr val="000000"/>
                </a:solidFill>
                <a:latin typeface="Times New Roman" panose="02020603050405020304" pitchFamily="18" charset="0"/>
                <a:ea typeface="Times New Roman" panose="02020603050405020304" pitchFamily="18" charset="0"/>
              </a:rPr>
              <a:t>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14-16,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18-20 градус </a:t>
            </a:r>
            <a:r>
              <a:rPr lang="kk-KZ" sz="1200" kern="1400" dirty="0">
                <a:solidFill>
                  <a:srgbClr val="000000"/>
                </a:solidFill>
                <a:latin typeface="Times New Roman" panose="02020603050405020304" pitchFamily="18" charset="0"/>
                <a:ea typeface="Times New Roman" panose="02020603050405020304" pitchFamily="18" charset="0"/>
              </a:rPr>
              <a:t>жылы болады</a:t>
            </a:r>
            <a:r>
              <a:rPr lang="kk-KZ" sz="1200" kern="1400" dirty="0" smtClean="0">
                <a:solidFill>
                  <a:srgbClr val="000000"/>
                </a:solidFill>
                <a:latin typeface="Times New Roman" panose="02020603050405020304" pitchFamily="18" charset="0"/>
                <a:ea typeface="Times New Roman" panose="02020603050405020304" pitchFamily="18" charset="0"/>
              </a:rPr>
              <a:t>.</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09 маусымға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latin typeface="Times New Roman" panose="02020603050405020304" pitchFamily="18" charset="0"/>
                <a:cs typeface="Times New Roman" panose="02020603050405020304" pitchFamily="18" charset="0"/>
              </a:rPr>
              <a:t>08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09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ru-RU" sz="1200" dirty="0" err="1">
                <a:solidFill>
                  <a:srgbClr val="000000"/>
                </a:solidFill>
                <a:latin typeface="Times New Roman" pitchFamily="18" charset="0"/>
                <a:cs typeface="Times New Roman" pitchFamily="18" charset="0"/>
                <a:sym typeface="+mn-ea"/>
              </a:rPr>
              <a:t>Б</a:t>
            </a:r>
            <a:r>
              <a:rPr lang="ru-RU" sz="1200" dirty="0" err="1" smtClean="0">
                <a:solidFill>
                  <a:srgbClr val="000000"/>
                </a:solidFill>
                <a:latin typeface="Times New Roman" pitchFamily="18" charset="0"/>
                <a:cs typeface="Times New Roman" pitchFamily="18" charset="0"/>
                <a:sym typeface="+mn-ea"/>
              </a:rPr>
              <a:t>ұлтты</a:t>
            </a:r>
            <a:r>
              <a:rPr lang="kk-KZ" sz="1200" dirty="0" smtClean="0">
                <a:latin typeface="Times New Roman" panose="02020603050405020304" pitchFamily="18" charset="0"/>
                <a:cs typeface="Times New Roman" panose="02020603050405020304" pitchFamily="18" charset="0"/>
                <a:sym typeface="+mn-ea"/>
              </a:rPr>
              <a:t>, </a:t>
            </a:r>
            <a:r>
              <a:rPr lang="kk-KZ" sz="1200" kern="1400" dirty="0">
                <a:solidFill>
                  <a:srgbClr val="000000"/>
                </a:solidFill>
                <a:latin typeface="Times New Roman" panose="02020603050405020304" pitchFamily="18" charset="0"/>
                <a:ea typeface="Times New Roman" panose="02020603050405020304" pitchFamily="18" charset="0"/>
              </a:rPr>
              <a:t>жаңбыр, найзағай болады</a:t>
            </a:r>
            <a:r>
              <a:rPr lang="kk-KZ" sz="1200" dirty="0" smtClean="0">
                <a:latin typeface="Times New Roman" panose="02020603050405020304" pitchFamily="18" charset="0"/>
                <a:cs typeface="Times New Roman" panose="02020603050405020304" pitchFamily="18" charset="0"/>
                <a:sym typeface="+mn-ea"/>
              </a:rPr>
              <a:t>. Солтүстік-батыстан жел соғады,</a:t>
            </a:r>
            <a:r>
              <a:rPr lang="kk-KZ" sz="1200" dirty="0" smtClean="0">
                <a:latin typeface="Times New Roman" panose="02020603050405020304" pitchFamily="18" charset="0"/>
                <a:cs typeface="Times New Roman" panose="02020603050405020304" pitchFamily="18" charset="0"/>
              </a:rPr>
              <a:t> күші 4-9 м/с. Ауа температурасы түнде 14-16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34771794"/>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592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0.118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111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0.553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0.089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kk-KZ"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97642" y="2199200"/>
            <a:ext cx="477104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08 маусымда, 09 маусымда </a:t>
            </a:r>
            <a:r>
              <a:rPr lang="kk-KZ" sz="1200" dirty="0">
                <a:solidFill>
                  <a:prstClr val="black"/>
                </a:solidFill>
                <a:latin typeface="Times New Roman" panose="02020603050405020304" pitchFamily="18" charset="0"/>
                <a:cs typeface="Times New Roman" panose="02020603050405020304" pitchFamily="18" charset="0"/>
              </a:rPr>
              <a:t>түнде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сейілуіне</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Тарасенко Л.И.</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46876</TotalTime>
  <Words>536</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6947</cp:revision>
  <cp:lastPrinted>2021-07-01T07:38:07Z</cp:lastPrinted>
  <dcterms:created xsi:type="dcterms:W3CDTF">2018-03-27T06:03:00Z</dcterms:created>
  <dcterms:modified xsi:type="dcterms:W3CDTF">2026-06-07T08:07:34Z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